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3"/>
    <p:sldId id="260" r:id="rId4"/>
    <p:sldId id="261" r:id="rId5"/>
    <p:sldId id="256" r:id="rId6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3244A"/>
    <a:srgbClr val="132448"/>
    <a:srgbClr val="132451"/>
    <a:srgbClr val="132248"/>
    <a:srgbClr val="D9D9D9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87"/>
        <p:guide pos="38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70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67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54270" y="771525"/>
            <a:ext cx="6849745" cy="62160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/>
            <a:r>
              <a:rPr lang="zh-CN" sz="3200" b="1">
                <a:solidFill>
                  <a:srgbClr val="132448"/>
                </a:solidFill>
                <a:cs typeface="方正仿宋简体" charset="0"/>
                <a:sym typeface="+mn-ea"/>
              </a:rPr>
              <a:t>院徽寓意：健康卫士</a:t>
            </a:r>
            <a:endParaRPr lang="zh-CN">
              <a:solidFill>
                <a:srgbClr val="132448"/>
              </a:solidFill>
              <a:cs typeface="方正仿宋简体" charset="0"/>
              <a:sym typeface="+mn-ea"/>
            </a:endParaRPr>
          </a:p>
          <a:p>
            <a:pPr indent="0" algn="ctr"/>
            <a:endParaRPr lang="zh-CN">
              <a:solidFill>
                <a:srgbClr val="132448"/>
              </a:solidFill>
              <a:cs typeface="方正仿宋简体" charset="0"/>
              <a:sym typeface="+mn-ea"/>
            </a:endParaRPr>
          </a:p>
          <a:p>
            <a:pPr indent="0"/>
            <a:r>
              <a:rPr lang="zh-CN" sz="3200" b="1">
                <a:solidFill>
                  <a:srgbClr val="FF0000"/>
                </a:solidFill>
                <a:cs typeface="方正仿宋简体" charset="0"/>
                <a:sym typeface="+mn-ea"/>
              </a:rPr>
              <a:t>形</a:t>
            </a:r>
            <a:endParaRPr lang="zh-CN" sz="3200" b="1">
              <a:cs typeface="方正仿宋简体" charset="0"/>
              <a:sym typeface="+mn-ea"/>
            </a:endParaRPr>
          </a:p>
          <a:p>
            <a:pPr indent="0"/>
            <a:r>
              <a:rPr lang="zh-CN" b="1">
                <a:cs typeface="方正仿宋简体" charset="0"/>
                <a:sym typeface="+mn-ea"/>
              </a:rPr>
              <a:t>独特性：</a:t>
            </a:r>
            <a:r>
              <a:rPr lang="zh-CN">
                <a:cs typeface="方正仿宋简体" charset="0"/>
                <a:sym typeface="+mn-ea"/>
              </a:rPr>
              <a:t>院徽基本设计造型由“</a:t>
            </a:r>
            <a:r>
              <a:rPr lang="en-US">
                <a:latin typeface="Times New Roman" panose="02020603050405020304" charset="0"/>
                <a:cs typeface="方正仿宋简体" charset="0"/>
                <a:sym typeface="+mn-ea"/>
              </a:rPr>
              <a:t>YXY”</a:t>
            </a:r>
            <a:r>
              <a:rPr lang="zh-CN">
                <a:cs typeface="方正仿宋简体" charset="0"/>
                <a:sym typeface="+mn-ea"/>
              </a:rPr>
              <a:t>字母组成，构成健康向上的人形；整个外形采用盾形，寓意人类健康卫士，体现学院发展理念与宗旨是“以人为本”。</a:t>
            </a:r>
            <a:endParaRPr lang="zh-CN" b="0">
              <a:cs typeface="方正仿宋简体" charset="0"/>
            </a:endParaRPr>
          </a:p>
          <a:p>
            <a:pPr indent="0"/>
            <a:r>
              <a:rPr lang="zh-CN">
                <a:cs typeface="方正仿宋简体" charset="0"/>
                <a:sym typeface="+mn-ea"/>
              </a:rPr>
              <a:t>行业性：院徽造型中包含苯环“   </a:t>
            </a:r>
            <a:r>
              <a:rPr lang="en-US">
                <a:latin typeface="Times New Roman" panose="02020603050405020304" charset="0"/>
                <a:cs typeface="方正仿宋简体" charset="0"/>
                <a:sym typeface="+mn-ea"/>
              </a:rPr>
              <a:t>”</a:t>
            </a:r>
            <a:r>
              <a:rPr lang="zh-CN">
                <a:cs typeface="方正仿宋简体" charset="0"/>
                <a:sym typeface="+mn-ea"/>
              </a:rPr>
              <a:t>造型，体现学院的特色，在化学药物研究的基础上发展成为药学领域中的参天大树。</a:t>
            </a:r>
            <a:endParaRPr lang="zh-CN">
              <a:cs typeface="方正仿宋简体" charset="0"/>
              <a:sym typeface="+mn-ea"/>
            </a:endParaRPr>
          </a:p>
          <a:p>
            <a:pPr indent="0"/>
            <a:endParaRPr lang="zh-CN">
              <a:solidFill>
                <a:srgbClr val="FF0000"/>
              </a:solidFill>
              <a:cs typeface="方正仿宋简体" charset="0"/>
              <a:sym typeface="+mn-ea"/>
            </a:endParaRPr>
          </a:p>
          <a:p>
            <a:pPr indent="0"/>
            <a:r>
              <a:rPr lang="zh-CN" sz="3200" b="1">
                <a:solidFill>
                  <a:srgbClr val="FF0000"/>
                </a:solidFill>
                <a:cs typeface="方正仿宋简体" charset="0"/>
                <a:sym typeface="+mn-ea"/>
              </a:rPr>
              <a:t>色</a:t>
            </a:r>
            <a:endParaRPr lang="zh-CN" sz="3200" b="1">
              <a:cs typeface="方正仿宋简体" charset="0"/>
              <a:sym typeface="+mn-ea"/>
            </a:endParaRPr>
          </a:p>
          <a:p>
            <a:pPr indent="0"/>
            <a:r>
              <a:rPr lang="zh-CN" b="1">
                <a:cs typeface="方正仿宋简体" charset="0"/>
                <a:sym typeface="+mn-ea"/>
              </a:rPr>
              <a:t>厚重性：</a:t>
            </a:r>
            <a:r>
              <a:rPr lang="zh-CN">
                <a:cs typeface="方正仿宋简体" charset="0"/>
                <a:sym typeface="+mn-ea"/>
              </a:rPr>
              <a:t>院徽标准色彩采用藏青色，</a:t>
            </a:r>
            <a:r>
              <a:rPr lang="en-US" altLang="zh-CN">
                <a:cs typeface="方正仿宋简体" charset="0"/>
                <a:sym typeface="+mn-ea"/>
              </a:rPr>
              <a:t>RGB</a:t>
            </a:r>
            <a:r>
              <a:rPr lang="zh-CN" altLang="en-US">
                <a:cs typeface="方正仿宋简体" charset="0"/>
                <a:sym typeface="+mn-ea"/>
              </a:rPr>
              <a:t>为</a:t>
            </a:r>
            <a:r>
              <a:rPr lang="en-US" altLang="zh-CN">
                <a:cs typeface="方正仿宋简体" charset="0"/>
                <a:sym typeface="+mn-ea"/>
              </a:rPr>
              <a:t>19</a:t>
            </a:r>
            <a:r>
              <a:rPr lang="zh-CN" altLang="en-US">
                <a:cs typeface="方正仿宋简体" charset="0"/>
                <a:sym typeface="+mn-ea"/>
              </a:rPr>
              <a:t>，</a:t>
            </a:r>
            <a:r>
              <a:rPr lang="en-US" altLang="zh-CN">
                <a:cs typeface="方正仿宋简体" charset="0"/>
                <a:sym typeface="+mn-ea"/>
              </a:rPr>
              <a:t>36</a:t>
            </a:r>
            <a:r>
              <a:rPr lang="zh-CN" altLang="en-US">
                <a:cs typeface="方正仿宋简体" charset="0"/>
                <a:sym typeface="+mn-ea"/>
              </a:rPr>
              <a:t>，</a:t>
            </a:r>
            <a:r>
              <a:rPr lang="en-US" altLang="zh-CN">
                <a:cs typeface="方正仿宋简体" charset="0"/>
                <a:sym typeface="+mn-ea"/>
              </a:rPr>
              <a:t>70</a:t>
            </a:r>
            <a:r>
              <a:rPr lang="zh-CN">
                <a:cs typeface="方正仿宋简体" charset="0"/>
                <a:sym typeface="+mn-ea"/>
              </a:rPr>
              <a:t>，体现学院文化的严谨与典雅。</a:t>
            </a:r>
            <a:endParaRPr lang="zh-CN">
              <a:cs typeface="方正仿宋简体" charset="0"/>
              <a:sym typeface="+mn-ea"/>
            </a:endParaRPr>
          </a:p>
          <a:p>
            <a:pPr indent="0"/>
            <a:endParaRPr lang="zh-CN">
              <a:solidFill>
                <a:srgbClr val="FF0000"/>
              </a:solidFill>
              <a:cs typeface="方正仿宋简体" charset="0"/>
              <a:sym typeface="+mn-ea"/>
            </a:endParaRPr>
          </a:p>
          <a:p>
            <a:pPr indent="0"/>
            <a:r>
              <a:rPr lang="zh-CN" sz="3200" b="1">
                <a:solidFill>
                  <a:srgbClr val="FF0000"/>
                </a:solidFill>
                <a:cs typeface="方正仿宋简体" charset="0"/>
                <a:sym typeface="+mn-ea"/>
              </a:rPr>
              <a:t>意</a:t>
            </a:r>
            <a:endParaRPr lang="en-US" sz="3200" b="1">
              <a:latin typeface="Times New Roman" panose="02020603050405020304" charset="0"/>
              <a:cs typeface="方正仿宋简体" charset="0"/>
              <a:sym typeface="+mn-ea"/>
            </a:endParaRPr>
          </a:p>
          <a:p>
            <a:pPr indent="0"/>
            <a:r>
              <a:rPr lang="zh-CN" b="1">
                <a:cs typeface="方正仿宋简体" charset="0"/>
                <a:sym typeface="+mn-ea"/>
              </a:rPr>
              <a:t>团队性：</a:t>
            </a:r>
            <a:r>
              <a:rPr lang="zh-CN">
                <a:cs typeface="方正仿宋简体" charset="0"/>
                <a:sym typeface="+mn-ea"/>
              </a:rPr>
              <a:t>树型形似一群为药学事业发展奋斗的人，两个“</a:t>
            </a:r>
            <a:r>
              <a:rPr lang="en-US">
                <a:latin typeface="Times New Roman" panose="02020603050405020304" charset="0"/>
                <a:cs typeface="方正仿宋简体" charset="0"/>
                <a:sym typeface="+mn-ea"/>
              </a:rPr>
              <a:t>Y</a:t>
            </a:r>
            <a:r>
              <a:rPr lang="zh-CN">
                <a:cs typeface="方正仿宋简体" charset="0"/>
                <a:sym typeface="+mn-ea"/>
              </a:rPr>
              <a:t>”寓意师生携手奋进，众人合力，共创药学院的美好未来。</a:t>
            </a:r>
            <a:endParaRPr lang="en-US">
              <a:latin typeface="Times New Roman" panose="02020603050405020304" charset="0"/>
              <a:cs typeface="方正仿宋简体" charset="0"/>
              <a:sym typeface="+mn-ea"/>
            </a:endParaRPr>
          </a:p>
          <a:p>
            <a:pPr indent="0"/>
            <a:r>
              <a:rPr lang="zh-CN" b="1">
                <a:cs typeface="方正仿宋简体" charset="0"/>
                <a:sym typeface="+mn-ea"/>
              </a:rPr>
              <a:t>发展性：</a:t>
            </a:r>
            <a:r>
              <a:rPr lang="zh-CN">
                <a:cs typeface="方正仿宋简体" charset="0"/>
                <a:sym typeface="+mn-ea"/>
              </a:rPr>
              <a:t>树形之上，朝阳当空，寓意全体药学人在奋进中建设与发展永远的朝阳产业。</a:t>
            </a:r>
            <a:endParaRPr lang="zh-CN" altLang="en-US"/>
          </a:p>
          <a:p>
            <a:pPr indent="0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520700" y="1304925"/>
            <a:ext cx="4064000" cy="4289425"/>
            <a:chOff x="1000" y="1215"/>
            <a:chExt cx="6400" cy="6755"/>
          </a:xfrm>
        </p:grpSpPr>
        <p:pic>
          <p:nvPicPr>
            <p:cNvPr id="2" name="图片 1" descr="院徽"/>
            <p:cNvPicPr>
              <a:picLocks noChangeAspect="1"/>
            </p:cNvPicPr>
            <p:nvPr/>
          </p:nvPicPr>
          <p:blipFill>
            <a:blip r:embed="rId1">
              <a:lum bright="-6000"/>
            </a:blip>
            <a:stretch>
              <a:fillRect/>
            </a:stretch>
          </p:blipFill>
          <p:spPr>
            <a:xfrm>
              <a:off x="1244" y="1215"/>
              <a:ext cx="5913" cy="5913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000" y="7342"/>
              <a:ext cx="640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rgbClr val="132448"/>
                  </a:solidFill>
                </a:rPr>
                <a:t>中国药科大学药学院院徽</a:t>
              </a:r>
              <a:endParaRPr lang="zh-CN" altLang="en-US" sz="2000">
                <a:solidFill>
                  <a:srgbClr val="132448"/>
                </a:solidFill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/>
          <p:nvPr>
            <p:custDataLst>
              <p:tags r:id="rId1"/>
            </p:custDataLst>
          </p:nvPr>
        </p:nvGraphicFramePr>
        <p:xfrm>
          <a:off x="2734310" y="782955"/>
          <a:ext cx="2560955" cy="54292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60955"/>
              </a:tblGrid>
              <a:tr h="108585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zh-CN" altLang="en-US" sz="1800"/>
                        <a:t>原色透明底院徽：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108585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zh-CN" altLang="en-US" sz="1800"/>
                        <a:t>蓝色透明底</a:t>
                      </a:r>
                      <a:r>
                        <a:rPr lang="zh-CN" altLang="en-US" sz="1800">
                          <a:sym typeface="+mn-ea"/>
                        </a:rPr>
                        <a:t>院徽</a:t>
                      </a:r>
                      <a:r>
                        <a:rPr lang="zh-CN" altLang="en-US" sz="1800"/>
                        <a:t>：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108585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zh-CN" altLang="en-US" sz="1800"/>
                        <a:t>红色透明底</a:t>
                      </a:r>
                      <a:r>
                        <a:rPr lang="zh-CN" altLang="en-US" sz="1800">
                          <a:sym typeface="+mn-ea"/>
                        </a:rPr>
                        <a:t>院徽</a:t>
                      </a:r>
                      <a:r>
                        <a:rPr lang="zh-CN" altLang="en-US" sz="1800"/>
                        <a:t>：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108585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zh-CN" altLang="en-US" sz="1800"/>
                        <a:t>绿色透明底</a:t>
                      </a:r>
                      <a:r>
                        <a:rPr lang="zh-CN" altLang="en-US" sz="1800">
                          <a:sym typeface="+mn-ea"/>
                        </a:rPr>
                        <a:t>院徽</a:t>
                      </a:r>
                      <a:r>
                        <a:rPr lang="zh-CN" altLang="en-US" sz="1800"/>
                        <a:t>：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108585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zh-CN" altLang="en-US" sz="1800"/>
                        <a:t>白色透明底</a:t>
                      </a:r>
                      <a:r>
                        <a:rPr lang="zh-CN" altLang="en-US" sz="1800">
                          <a:sym typeface="+mn-ea"/>
                        </a:rPr>
                        <a:t>院徽</a:t>
                      </a:r>
                      <a:r>
                        <a:rPr lang="zh-CN" altLang="en-US" sz="1800"/>
                        <a:t>：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948055" y="1554480"/>
            <a:ext cx="1290320" cy="374904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 anchor="t">
            <a:spAutoFit/>
          </a:bodyPr>
          <a:p>
            <a:pPr algn="ctr"/>
            <a:r>
              <a:rPr lang="zh-CN" altLang="en-US" sz="72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244A"/>
                </a:solidFill>
                <a:effectLst/>
              </a:rPr>
              <a:t>各色院徽</a:t>
            </a:r>
            <a:endParaRPr lang="zh-CN" altLang="en-US" sz="7200" b="1">
              <a:ln w="13462">
                <a:solidFill>
                  <a:schemeClr val="bg1"/>
                </a:solidFill>
                <a:prstDash val="solid"/>
              </a:ln>
              <a:solidFill>
                <a:srgbClr val="13244A"/>
              </a:solidFill>
              <a:effectLst/>
            </a:endParaRPr>
          </a:p>
        </p:txBody>
      </p:sp>
      <p:pic>
        <p:nvPicPr>
          <p:cNvPr id="3" name="图片 2" descr="药学院logo1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155" y="3571240"/>
            <a:ext cx="1749425" cy="2118360"/>
          </a:xfrm>
          <a:prstGeom prst="rect">
            <a:avLst/>
          </a:prstGeom>
        </p:spPr>
      </p:pic>
      <p:pic>
        <p:nvPicPr>
          <p:cNvPr id="6" name="图片 5" descr="药学院logo1-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365" y="4739640"/>
            <a:ext cx="1749425" cy="2118360"/>
          </a:xfrm>
          <a:prstGeom prst="rect">
            <a:avLst/>
          </a:prstGeom>
        </p:spPr>
      </p:pic>
      <p:pic>
        <p:nvPicPr>
          <p:cNvPr id="7" name="图片 6" descr="药学院logo1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365" y="421640"/>
            <a:ext cx="1749425" cy="2118360"/>
          </a:xfrm>
          <a:prstGeom prst="rect">
            <a:avLst/>
          </a:prstGeom>
        </p:spPr>
      </p:pic>
      <p:pic>
        <p:nvPicPr>
          <p:cNvPr id="8" name="图片 7" descr="药学院logo1-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310" y="2438400"/>
            <a:ext cx="1749425" cy="2118360"/>
          </a:xfrm>
          <a:prstGeom prst="rect">
            <a:avLst/>
          </a:prstGeom>
        </p:spPr>
      </p:pic>
      <p:pic>
        <p:nvPicPr>
          <p:cNvPr id="9" name="图片 8" descr="药学院logo1-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0155" y="1452880"/>
            <a:ext cx="1749425" cy="211836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/>
          <p:nvPr>
            <p:custDataLst>
              <p:tags r:id="rId1"/>
            </p:custDataLst>
          </p:nvPr>
        </p:nvGraphicFramePr>
        <p:xfrm>
          <a:off x="1888490" y="344805"/>
          <a:ext cx="2560955" cy="6235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60955"/>
              </a:tblGrid>
              <a:tr h="124714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zh-CN" altLang="en-US" sz="1800"/>
                        <a:t>原色透明底院</a:t>
                      </a:r>
                      <a:r>
                        <a:rPr lang="zh-CN" altLang="en-US" sz="1800">
                          <a:sym typeface="+mn-ea"/>
                        </a:rPr>
                        <a:t>训</a:t>
                      </a:r>
                      <a:r>
                        <a:rPr lang="zh-CN" altLang="en-US" sz="1800"/>
                        <a:t>：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124714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zh-CN" altLang="en-US" sz="1800"/>
                        <a:t>蓝色透明底</a:t>
                      </a:r>
                      <a:r>
                        <a:rPr lang="zh-CN" altLang="en-US" sz="1800">
                          <a:sym typeface="+mn-ea"/>
                        </a:rPr>
                        <a:t>院</a:t>
                      </a:r>
                      <a:r>
                        <a:rPr lang="zh-CN" altLang="en-US" sz="1800">
                          <a:sym typeface="+mn-ea"/>
                        </a:rPr>
                        <a:t>训</a:t>
                      </a:r>
                      <a:r>
                        <a:rPr lang="zh-CN" altLang="en-US" sz="1800"/>
                        <a:t>：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124714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zh-CN" altLang="en-US" sz="1800"/>
                        <a:t>红色透明底</a:t>
                      </a:r>
                      <a:r>
                        <a:rPr lang="zh-CN" altLang="en-US" sz="1800">
                          <a:sym typeface="+mn-ea"/>
                        </a:rPr>
                        <a:t>院</a:t>
                      </a:r>
                      <a:r>
                        <a:rPr lang="zh-CN" altLang="en-US" sz="1800">
                          <a:sym typeface="+mn-ea"/>
                        </a:rPr>
                        <a:t>训</a:t>
                      </a:r>
                      <a:r>
                        <a:rPr lang="zh-CN" altLang="en-US" sz="1800"/>
                        <a:t>：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124714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zh-CN" altLang="en-US" sz="1800"/>
                        <a:t>绿色透明底</a:t>
                      </a:r>
                      <a:r>
                        <a:rPr lang="zh-CN" altLang="en-US" sz="1800">
                          <a:sym typeface="+mn-ea"/>
                        </a:rPr>
                        <a:t>院</a:t>
                      </a:r>
                      <a:r>
                        <a:rPr lang="zh-CN" altLang="en-US" sz="1800">
                          <a:sym typeface="+mn-ea"/>
                        </a:rPr>
                        <a:t>训</a:t>
                      </a:r>
                      <a:r>
                        <a:rPr lang="zh-CN" altLang="en-US" sz="1800"/>
                        <a:t>：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124714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zh-CN" altLang="en-US" sz="1800"/>
                        <a:t>白色透明底</a:t>
                      </a:r>
                      <a:r>
                        <a:rPr lang="zh-CN" altLang="en-US" sz="1800">
                          <a:sym typeface="+mn-ea"/>
                        </a:rPr>
                        <a:t>院</a:t>
                      </a:r>
                      <a:r>
                        <a:rPr lang="zh-CN" altLang="en-US" sz="1800">
                          <a:sym typeface="+mn-ea"/>
                        </a:rPr>
                        <a:t>训</a:t>
                      </a:r>
                      <a:r>
                        <a:rPr lang="zh-CN" altLang="en-US" sz="1800"/>
                        <a:t>：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528955" y="1554480"/>
            <a:ext cx="1290320" cy="374904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 anchor="t">
            <a:spAutoFit/>
          </a:bodyPr>
          <a:p>
            <a:pPr algn="ctr"/>
            <a:r>
              <a:rPr lang="zh-CN" altLang="en-US" sz="72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244A"/>
                </a:solidFill>
                <a:effectLst/>
              </a:rPr>
              <a:t>各色院训</a:t>
            </a:r>
            <a:endParaRPr lang="en-US" altLang="zh-CN" sz="7200" b="1">
              <a:ln w="13462">
                <a:solidFill>
                  <a:schemeClr val="bg1"/>
                </a:solidFill>
                <a:prstDash val="solid"/>
              </a:ln>
              <a:solidFill>
                <a:srgbClr val="13244A"/>
              </a:solidFill>
              <a:effectLst/>
            </a:endParaRPr>
          </a:p>
        </p:txBody>
      </p:sp>
      <p:pic>
        <p:nvPicPr>
          <p:cNvPr id="24" name="图片 23" descr="药学院logo1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365" y="243840"/>
            <a:ext cx="1112520" cy="2221865"/>
          </a:xfrm>
          <a:prstGeom prst="rect">
            <a:avLst/>
          </a:prstGeom>
        </p:spPr>
      </p:pic>
      <p:pic>
        <p:nvPicPr>
          <p:cNvPr id="25" name="图片 24" descr="药学院logo1-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805" y="2686685"/>
            <a:ext cx="1112520" cy="2221865"/>
          </a:xfrm>
          <a:prstGeom prst="rect">
            <a:avLst/>
          </a:prstGeom>
        </p:spPr>
      </p:pic>
      <p:pic>
        <p:nvPicPr>
          <p:cNvPr id="26" name="图片 25" descr="药学院logo1-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880" y="344805"/>
            <a:ext cx="1112520" cy="2221865"/>
          </a:xfrm>
          <a:prstGeom prst="rect">
            <a:avLst/>
          </a:prstGeom>
        </p:spPr>
      </p:pic>
      <p:pic>
        <p:nvPicPr>
          <p:cNvPr id="27" name="图片 26" descr="药学院logo1-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9245" y="4460875"/>
            <a:ext cx="1115060" cy="2221865"/>
          </a:xfrm>
          <a:prstGeom prst="rect">
            <a:avLst/>
          </a:prstGeom>
        </p:spPr>
      </p:pic>
      <p:pic>
        <p:nvPicPr>
          <p:cNvPr id="28" name="图片 27" descr="药学院logo1-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8365" y="4461510"/>
            <a:ext cx="1112520" cy="2221865"/>
          </a:xfrm>
          <a:prstGeom prst="rect">
            <a:avLst/>
          </a:prstGeom>
        </p:spPr>
      </p:pic>
      <p:pic>
        <p:nvPicPr>
          <p:cNvPr id="39" name="图片 38" descr="药学院logo1-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5025" y="993140"/>
            <a:ext cx="1269365" cy="722630"/>
          </a:xfrm>
          <a:prstGeom prst="rect">
            <a:avLst/>
          </a:prstGeom>
        </p:spPr>
      </p:pic>
      <p:pic>
        <p:nvPicPr>
          <p:cNvPr id="40" name="图片 39" descr="药学院logo1-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5700" y="2021205"/>
            <a:ext cx="1269365" cy="722630"/>
          </a:xfrm>
          <a:prstGeom prst="rect">
            <a:avLst/>
          </a:prstGeom>
        </p:spPr>
      </p:pic>
      <p:pic>
        <p:nvPicPr>
          <p:cNvPr id="41" name="图片 40" descr="药学院logo1-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2570" y="993775"/>
            <a:ext cx="1267460" cy="722630"/>
          </a:xfrm>
          <a:prstGeom prst="rect">
            <a:avLst/>
          </a:prstGeom>
        </p:spPr>
      </p:pic>
      <p:pic>
        <p:nvPicPr>
          <p:cNvPr id="42" name="图片 41" descr="药学院logo1-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30665" y="5211445"/>
            <a:ext cx="1269365" cy="722630"/>
          </a:xfrm>
          <a:prstGeom prst="rect">
            <a:avLst/>
          </a:prstGeom>
        </p:spPr>
      </p:pic>
      <p:pic>
        <p:nvPicPr>
          <p:cNvPr id="43" name="图片 42" descr="药学院logo1-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5025" y="5210810"/>
            <a:ext cx="1269365" cy="72263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/>
          <p:nvPr>
            <p:custDataLst>
              <p:tags r:id="rId1"/>
            </p:custDataLst>
          </p:nvPr>
        </p:nvGraphicFramePr>
        <p:xfrm>
          <a:off x="2734310" y="782955"/>
          <a:ext cx="2560955" cy="54292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60955"/>
              </a:tblGrid>
              <a:tr h="108585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zh-CN" altLang="en-US" sz="1800"/>
                        <a:t>原色透明底院标：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108585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zh-CN" altLang="en-US" sz="1800"/>
                        <a:t>蓝色透明底</a:t>
                      </a:r>
                      <a:r>
                        <a:rPr lang="zh-CN" altLang="en-US" sz="1800">
                          <a:sym typeface="+mn-ea"/>
                        </a:rPr>
                        <a:t>院标</a:t>
                      </a:r>
                      <a:r>
                        <a:rPr lang="zh-CN" altLang="en-US" sz="1800"/>
                        <a:t>：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108585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zh-CN" altLang="en-US" sz="1800"/>
                        <a:t>红色透明底</a:t>
                      </a:r>
                      <a:r>
                        <a:rPr lang="zh-CN" altLang="en-US" sz="1800">
                          <a:sym typeface="+mn-ea"/>
                        </a:rPr>
                        <a:t>院标</a:t>
                      </a:r>
                      <a:r>
                        <a:rPr lang="zh-CN" altLang="en-US" sz="1800"/>
                        <a:t>：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108585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zh-CN" altLang="en-US" sz="1800"/>
                        <a:t>绿色透明底</a:t>
                      </a:r>
                      <a:r>
                        <a:rPr lang="zh-CN" altLang="en-US" sz="1800">
                          <a:sym typeface="+mn-ea"/>
                        </a:rPr>
                        <a:t>院标</a:t>
                      </a:r>
                      <a:r>
                        <a:rPr lang="zh-CN" altLang="en-US" sz="1800"/>
                        <a:t>：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1085850"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zh-CN" altLang="en-US" sz="1800"/>
                        <a:t>白色透明底</a:t>
                      </a:r>
                      <a:r>
                        <a:rPr lang="zh-CN" altLang="en-US" sz="1800">
                          <a:sym typeface="+mn-ea"/>
                        </a:rPr>
                        <a:t>院标</a:t>
                      </a:r>
                      <a:r>
                        <a:rPr lang="zh-CN" altLang="en-US" sz="1800"/>
                        <a:t>：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948055" y="1554480"/>
            <a:ext cx="1290320" cy="374904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 anchor="t">
            <a:spAutoFit/>
          </a:bodyPr>
          <a:p>
            <a:pPr algn="ctr"/>
            <a:r>
              <a:rPr lang="zh-CN" altLang="en-US" sz="72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244A"/>
                </a:solidFill>
                <a:effectLst/>
              </a:rPr>
              <a:t>各色院标</a:t>
            </a:r>
            <a:endParaRPr lang="en-US" altLang="zh-CN" sz="7200" b="1">
              <a:ln w="13462">
                <a:solidFill>
                  <a:schemeClr val="bg1"/>
                </a:solidFill>
                <a:prstDash val="solid"/>
              </a:ln>
              <a:solidFill>
                <a:srgbClr val="13244A"/>
              </a:solidFill>
              <a:effectLst/>
            </a:endParaRPr>
          </a:p>
        </p:txBody>
      </p:sp>
      <p:pic>
        <p:nvPicPr>
          <p:cNvPr id="4" name="图片 3" descr="药学院logo1-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0" y="5222875"/>
            <a:ext cx="5731510" cy="958850"/>
          </a:xfrm>
          <a:prstGeom prst="rect">
            <a:avLst/>
          </a:prstGeom>
        </p:spPr>
      </p:pic>
      <p:pic>
        <p:nvPicPr>
          <p:cNvPr id="5" name="图片 4" descr="药学院logo1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340" y="915035"/>
            <a:ext cx="5731510" cy="958850"/>
          </a:xfrm>
          <a:prstGeom prst="rect">
            <a:avLst/>
          </a:prstGeom>
        </p:spPr>
      </p:pic>
      <p:pic>
        <p:nvPicPr>
          <p:cNvPr id="12" name="图片 11" descr="药学院logo1-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340" y="3068955"/>
            <a:ext cx="5731510" cy="958850"/>
          </a:xfrm>
          <a:prstGeom prst="rect">
            <a:avLst/>
          </a:prstGeom>
        </p:spPr>
      </p:pic>
      <p:pic>
        <p:nvPicPr>
          <p:cNvPr id="13" name="图片 12" descr="药学院logo1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340" y="1991995"/>
            <a:ext cx="5731510" cy="958850"/>
          </a:xfrm>
          <a:prstGeom prst="rect">
            <a:avLst/>
          </a:prstGeom>
        </p:spPr>
      </p:pic>
      <p:pic>
        <p:nvPicPr>
          <p:cNvPr id="14" name="图片 13" descr="药学院logo1-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8340" y="4145915"/>
            <a:ext cx="5731510" cy="9588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TABLE_ENDDRAG_ORIGIN_RECT" val="201*427"/>
  <p:tag name="TABLE_ENDDRAG_RECT" val="194*53*201*427"/>
  <p:tag name="TABLE_EMPHASIZE_COLOR" val="11445913"/>
  <p:tag name="TABLE_SKINIDX" val="0"/>
  <p:tag name="TABLE_COLORIDX" val="20"/>
  <p:tag name="TABLE_COLOR_RGB" val="0x000000*0xFFFFFF*0x212121*0xFFFFFF*0xAEA699*0xCFB4A8*0xA7C0C7*0xDFD8DD*0xE3B984*0xFAD7C8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TABLE_ENDDRAG_ORIGIN_RECT" val="201*490"/>
  <p:tag name="TABLE_ENDDRAG_RECT" val="148*27*201*490"/>
  <p:tag name="TABLE_EMPHASIZE_COLOR" val="11445913"/>
  <p:tag name="TABLE_SKINIDX" val="0"/>
  <p:tag name="TABLE_COLORIDX" val="20"/>
  <p:tag name="TABLE_COLOR_RGB" val="0x000000*0xFFFFFF*0x212121*0xFFFFFF*0xAEA699*0xCFB4A8*0xA7C0C7*0xDFD8DD*0xE3B984*0xFAD7C8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TABLE_ENDDRAG_ORIGIN_RECT" val="201*427"/>
  <p:tag name="TABLE_ENDDRAG_RECT" val="194*53*201*427"/>
  <p:tag name="TABLE_EMPHASIZE_COLOR" val="11445913"/>
  <p:tag name="TABLE_SKINIDX" val="0"/>
  <p:tag name="TABLE_COLORIDX" val="20"/>
  <p:tag name="TABLE_COLOR_RGB" val="0x000000*0xFFFFFF*0x212121*0xFFFFFF*0xAEA699*0xCFB4A8*0xA7C0C7*0xDFD8DD*0xE3B984*0xFAD7C8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PP_MARK_KEY" val="5e5a1ea1-1b1f-46d2-80a0-eef0f28e3f0c"/>
  <p:tag name="COMMONDATA" val="eyJoZGlkIjoiMjA4Zjc1YzM4MTIwODAwMDY4YzlmMmUxMGRmZWUzMWE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WPS 演示</Application>
  <PresentationFormat>宽屏</PresentationFormat>
  <Paragraphs>52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Wingdings</vt:lpstr>
      <vt:lpstr>方正仿宋简体</vt:lpstr>
      <vt:lpstr>微软雅黑</vt:lpstr>
      <vt:lpstr>Times New Roman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孟祥康</cp:lastModifiedBy>
  <cp:revision>183</cp:revision>
  <dcterms:created xsi:type="dcterms:W3CDTF">2019-06-19T02:08:00Z</dcterms:created>
  <dcterms:modified xsi:type="dcterms:W3CDTF">2022-10-27T09:27:48Z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27C1E80270254C3FB068A701E8EC930B</vt:lpwstr>
  </property>
</Properties>
</file>